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4" r:id="rId3"/>
    <p:sldId id="286" r:id="rId4"/>
    <p:sldId id="268" r:id="rId5"/>
    <p:sldId id="262" r:id="rId6"/>
    <p:sldId id="257" r:id="rId7"/>
    <p:sldId id="287" r:id="rId8"/>
    <p:sldId id="282" r:id="rId9"/>
    <p:sldId id="281" r:id="rId10"/>
    <p:sldId id="288" r:id="rId11"/>
    <p:sldId id="264" r:id="rId12"/>
    <p:sldId id="276" r:id="rId13"/>
    <p:sldId id="263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7550" autoAdjust="0"/>
  </p:normalViewPr>
  <p:slideViewPr>
    <p:cSldViewPr snapToGrid="0">
      <p:cViewPr>
        <p:scale>
          <a:sx n="80" d="100"/>
          <a:sy n="80" d="100"/>
        </p:scale>
        <p:origin x="-1752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9A2C8-7D1B-48D4-A32A-213C23E567C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D649E-3C67-46AB-B26E-865AC1A0E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0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Модуль Виртуальный склад</a:t>
            </a:r>
            <a:r>
              <a:rPr lang="ru-RU" baseline="0" dirty="0" smtClean="0"/>
              <a:t> автоматизирует процесс прихода и списания товаров на ВС, в том числе на основании подлинной ДТ или заявления о ввозе. В итоге при оформлении ЭСФ по выбранному товару из Виртуального склада сведения из ДТ, заявление о ввозе и сертификат о происхождении будут подгружаться автоматически. Возможность ведения остатков в режиме </a:t>
            </a:r>
            <a:r>
              <a:rPr lang="en-US" baseline="0" dirty="0" smtClean="0"/>
              <a:t>online.</a:t>
            </a:r>
            <a:r>
              <a:rPr lang="ru-RU" baseline="0" dirty="0" smtClean="0"/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Полная выгрузка и периодическая выгрузка изменений остатков Виртуального склада. Хранение всей необходимой информации о товаре. Контроль происхождения товара.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C26CE-716A-4ABE-8072-3C13ACE7DC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90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реализации товаров</a:t>
            </a:r>
            <a:r>
              <a:rPr lang="ru-RU" baseline="0" dirty="0" smtClean="0"/>
              <a:t> </a:t>
            </a:r>
            <a:r>
              <a:rPr lang="ru-RU" dirty="0" smtClean="0"/>
              <a:t>на экспорт производится выписка ЭСФ. В ЭСФ указывается категория поставщика «Экспорт» и страна нерезидента.</a:t>
            </a:r>
            <a:r>
              <a:rPr lang="ru-RU" baseline="0" dirty="0" smtClean="0"/>
              <a:t> При обработке ЭСФ система производит списание товара со склада, на экспортируемый товар ВМ не создается.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649E-3C67-46AB-B26E-865AC1A0ED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8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В системе имеется форма «Внутреннее перемещение» для перемещения товара с одного склада на другой склад, которую можно заполнить как через </a:t>
            </a:r>
            <a:r>
              <a:rPr lang="en-US" baseline="0" dirty="0" smtClean="0"/>
              <a:t>Web</a:t>
            </a:r>
            <a:r>
              <a:rPr lang="ru-RU" baseline="0" dirty="0" smtClean="0"/>
              <a:t> – интерфейс, так и передать из внешних учетных систем по API.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649E-3C67-46AB-B26E-865AC1A0ED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Документами, на основании которых осуществляется списание товара с ВС, является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 «Списание»;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Списание товара с ВС по Форме «Списание» может быть: на нужды производства, при утилизации, при завершении срока годности, при порче. При этом получатель отсутствует.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Налогоплательщиков,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использующие в работе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WEB-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портал ИС ЭСФ могут воспользоваться формой «Списание». Результатом обработки формы «Списание»,  будут товары, списанные с виртуального склада.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Налогоплательщики, использующие внешние учетные системы, должны направить посредством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необходимый набор сведений о списании. Результатом обработки поступивших сведений, будут товары списанные с виртуального склада.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649E-3C67-46AB-B26E-865AC1A0ED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42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C26CE-716A-4ABE-8072-3C13ACE7DC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51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Вход в систему осуществляется на основе ЭЦП Национального удостоверяющего центра. При в ходе в систему необходимо указать путь к сертификату, нажатием на кнопку «Выбрать сертификат», и активировать сертификат.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работы с виртуальным складом необходимо перейти в соответствующую закладку «Склад».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C26CE-716A-4ABE-8072-3C13ACE7D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38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450850"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ВС есть возможность зарегистрировать все свои склады, в том числе и торговые точки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посредством 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интерфейса ИС ЭСФ. В модуле «Виртуальный склад» в пункте меню «Склады» при нажатии кнопки «Создать склад» отображается форма для заполнения: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Наименование (в данном поле указывается наименование склада);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Местоположение (адрес расположения склада);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Тип (точка продаж, склад, база, АЗС, магазин, оптовый магазин и т.д.);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По умолчанию (при установке значения «Да», товар  будет автоматически </a:t>
            </a:r>
            <a:r>
              <a:rPr lang="ru-RU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оприходоваться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на данный склад. И при создании ЭСФ, форм на перемещение, списание, детализации, по умолчанию будет отображаться в форме.);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Ответственное лицо (Указывается МОЛ из числа сотрудников организации).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649E-3C67-46AB-B26E-865AC1A0ED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37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моменту внедрения пилотного тестирования модуля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Виртуальный склад, для корректного функционирования ВС НП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возникает необходимость ввести начальные остатки по товарам.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Данный функционал предусмотрен и позволяет заполнить начальные значения позиций и остатков по ним.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Налогоплательщики,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использующие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WEB-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интерфейс ИС ЭСФ могут воспользоваться формой «Остатки». Результатом обработки формы «Остатки»,  будут числящиеся на ВС остатки.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Налогоплательщики использующие внешние учетные системы, должны направить посредством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необходимый набор сведений об остатках. Результатом обработки поступивших сведений, будут числящиеся на ВС остатки.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649E-3C67-46AB-B26E-865AC1A0ED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3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Разработка механизма прихода товара на ВС по данным ДТ и ФНО 328.00 позволит вести учет импортированного товара в страну и осуществлять контроль за товарооборотом в Республике Казахстан.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В части контроля за оборотом товаров, входящих в перечень изъятий ключевой функцией модуля «Виртуальный склад» является недопущения экспорта в страны ЕАЭС товаров, ввезенных в Казахстан по пошлинам ВТО. 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Через интеграции с таможенными системами и ИС ЕХД, информация по импорту товаров будет поступать в модуль «Виртуальный склад», где каждый товар при оприходовании на ВС будет снабжен информацией о типе пошлины, по которой он был ввезен в Казахстан. 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Далее система будет автоматически контролировать выписку ЭСФ на экспорт и не должна допускать экспорт таких товаров в страны ЕАЭС.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При импорте товара первичными документами, на основании которых осуществляется приход товара на ВС, является: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Декларация на товары (далее ДТ);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Заявление о ввозе товаров и уплате косвенных налогов (далее Заявление о ввозе).</a:t>
            </a:r>
          </a:p>
          <a:p>
            <a:pPr>
              <a:lnSpc>
                <a:spcPct val="200000"/>
              </a:lnSpc>
            </a:pPr>
            <a:endParaRPr lang="ru-RU" dirty="0" smtClean="0"/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товары ввезены в Республику Казахстан из третьих стран, импортером оформляется таможенная декларация, сведения из ДТ по результатам обработки в таможенной информационной системе путем автоматического взаимодействия в режиме реального времени передаются в модуль «Виртуальный склад» ИС ЭСФ.</a:t>
            </a:r>
          </a:p>
          <a:p>
            <a:pPr marL="0" indent="0">
              <a:lnSpc>
                <a:spcPct val="200000"/>
              </a:lnSpc>
              <a:buFont typeface="+mj-lt"/>
              <a:buNone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импорте товаров, на территорию Республики Казахстан с территории государств - членов Евразийского экономического союза (далее – ЕАЭС) налогоплательщик обязан представить в КГД посредством Системы приема и обработки налоговой отчетности (далее - СОНО) форму 328.00 «Заявление о ввозе товаров и уплате косвенных налогов» (далее - Заявление), не позднее 20-го числа месяца, следующего за налоговым периодом. Налоговым периодом для Заявления является календарный месяц. В течение десяти рабочих дней со дня поступления Заявления, должностное лицо КГД МФ РК должно его рассмотреть и подтвердить, статус Заявление изменится на «Подтверждено». Вся информация по Заявлению из ИС СОНО поступает в ИС ЕХД, а далее в ИС ЭСФ.</a:t>
            </a:r>
          </a:p>
          <a:p>
            <a:pPr marL="0" marR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ДТ или Заявление о ввозе обрабатываются в модуле «Виртуальный склад».</a:t>
            </a:r>
          </a:p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полученных сведений из ДТ/ Заявления о ввозе (номер и дата декларации на товары, код ТН ВЭД, наименование товара, единица измерения, количество товара, стоимость) осуществляется приход товара на ВС налогоплательщика. Налогоплательщик будет получать уведомление об оприходовании товаров на ВС в личном кабинете.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поступлении товара происходит регистрация товаров на ВС с генерацией виртуальных меток.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поступления товаров система определяет возможность экспорта товара по ДТ/ Заявления о ввозе. Система определяет, входит ли товар в перечень изъятия, если входит, то получает значение типа пошлины, и устанавливает флаг, который соответствует данному типу: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 пошлины ВТО (экспорт запрещен);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 пошлины ЕТТ (экспорт разрешен).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последствии, при реализации товара с ВС налогоплательщика вне зависимости от ее вида (розничная реализация, экспорт либо внутреннее перемещение) обязательно выписывается электронный счет-фактура, в котором автоматически при выборе товара заполняются данные из полученных сведений из ДТ/ Заявления о ввозе, в том числе регистрационный номер ДТ/ Заявления о ввозе и дата.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200000"/>
              </a:lnSpc>
            </a:pPr>
            <a:endParaRPr lang="ru-RU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649E-3C67-46AB-B26E-865AC1A0ED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90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импорте товаров, на территорию Республики Казахстан с территории государств - членов Евразийского экономического союза (далее – ЕАЭС) налогоплательщик обязан представить в КГД посредством Системы приема и обработки налоговой отчетности (далее - СОНО) форму 328.00 «Заявление о ввозе товаров и уплате косвенных налогов» (далее - Заявление), не позднее 20-го числа месяца, следующего за налоговым периодом. Налоговым периодом для Заявления является календарный месяц. В течение десяти рабочих дней со дня поступления Заявления, должностное лицо КГД МФ РК должно его рассмотреть и подтвердить, статус Заявление изменится на «Подтверждено». Вся информация по Заявлению из СОНО поступает в очередь для приема в ЕХД.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помощью интеграционного взаимодействия с ЕХД сведения с Заявления со статусом «Подтверждено» и «Отозвано методом удаления» попадают в модуль «Виртуальный склад».</a:t>
            </a:r>
            <a:endParaRPr lang="en-US" dirty="0" smtClean="0"/>
          </a:p>
          <a:p>
            <a:pPr>
              <a:lnSpc>
                <a:spcPct val="200000"/>
              </a:lnSpc>
            </a:pPr>
            <a:endParaRPr lang="ru-RU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649E-3C67-46AB-B26E-865AC1A0ED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0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В случае если приход товара осуществлен в коробках, а реализация должна быть в блоках. Или если по ДТ пришла позиция «Товары народного потребления», а реализовать нужно «Носки», «Футболки», то  необходимо произвести детализацию товара. Для этого в системе имеется форма «Детализация», которую можно заполнить как через </a:t>
            </a:r>
            <a:r>
              <a:rPr lang="en-US" baseline="0" dirty="0" smtClean="0"/>
              <a:t>Web</a:t>
            </a:r>
            <a:r>
              <a:rPr lang="ru-RU" baseline="0" dirty="0" smtClean="0"/>
              <a:t> – интерфейс, так и передать из внешних учетных систем по API. В этой Форме нужно указать товар, хранящийся на складе и указать количество конвертируемого товара, а также указать получаемый товар, получаемое количество и получаемую единицу измерения.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649E-3C67-46AB-B26E-865AC1A0ED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91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В случае если приход товара осуществлен в одних единицах измерения, а реализация должна быть в других, необходимо произвести конвертацию единиц измерения. Для этого в системе имеется форма «Детализация», которую можно заполнить как через </a:t>
            </a:r>
            <a:r>
              <a:rPr lang="en-US" baseline="0" dirty="0" smtClean="0"/>
              <a:t>Web</a:t>
            </a:r>
            <a:r>
              <a:rPr lang="ru-RU" baseline="0" dirty="0" smtClean="0"/>
              <a:t> – интерфейс, так и передать из внешних учетных систем по API. В этой Форме нужно указать товар, хранящийся на складе и указать количество конвертируемого товара, а также указать получаемое количество и получаемую единицу измерения.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649E-3C67-46AB-B26E-865AC1A0ED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93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реализации товаров</a:t>
            </a:r>
            <a:r>
              <a:rPr lang="en-US" dirty="0" smtClean="0"/>
              <a:t>, </a:t>
            </a:r>
            <a:r>
              <a:rPr lang="ru-RU" dirty="0" smtClean="0"/>
              <a:t>включенных</a:t>
            </a:r>
            <a:r>
              <a:rPr lang="ru-RU" baseline="0" dirty="0" smtClean="0"/>
              <a:t> в перечень изъятий должна</a:t>
            </a:r>
            <a:r>
              <a:rPr lang="en-US" dirty="0" smtClean="0"/>
              <a:t> </a:t>
            </a:r>
            <a:r>
              <a:rPr lang="ru-RU" dirty="0" smtClean="0"/>
              <a:t>быть выполнена выписка ЭСФ.</a:t>
            </a:r>
          </a:p>
          <a:p>
            <a:r>
              <a:rPr lang="ru-RU" dirty="0" smtClean="0"/>
              <a:t>Выписать ЭСФ можно с помощью журнала</a:t>
            </a:r>
            <a:r>
              <a:rPr lang="ru-RU" baseline="0" dirty="0" smtClean="0"/>
              <a:t> счетов-фактур портала ИС ЭСФ, либо при получении данных из внешних учетных система по </a:t>
            </a:r>
            <a:r>
              <a:rPr lang="en-US" baseline="0" dirty="0" smtClean="0"/>
              <a:t>API</a:t>
            </a:r>
            <a:r>
              <a:rPr lang="ru-RU" baseline="0" dirty="0" smtClean="0"/>
              <a:t>. </a:t>
            </a:r>
          </a:p>
          <a:p>
            <a:r>
              <a:rPr lang="ru-RU" baseline="0" dirty="0" smtClean="0"/>
              <a:t>В результате обработки ЭСФ с ВС поставщика произойдет списание товаров, указанных в ЭСФ. А на склад получателя данные товары приходуются, при этом выполняется генерация дочерней виртуальной метки (с сохранением истории).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649E-3C67-46AB-B26E-865AC1A0ED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3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F315-4E79-451F-A723-C2B73C551212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E12-01BB-4BB1-8E19-89606D3E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9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F315-4E79-451F-A723-C2B73C551212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E12-01BB-4BB1-8E19-89606D3E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7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F315-4E79-451F-A723-C2B73C551212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E12-01BB-4BB1-8E19-89606D3E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F315-4E79-451F-A723-C2B73C551212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E12-01BB-4BB1-8E19-89606D3E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F315-4E79-451F-A723-C2B73C551212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E12-01BB-4BB1-8E19-89606D3E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9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F315-4E79-451F-A723-C2B73C551212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E12-01BB-4BB1-8E19-89606D3E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0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F315-4E79-451F-A723-C2B73C551212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E12-01BB-4BB1-8E19-89606D3E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3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F315-4E79-451F-A723-C2B73C551212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E12-01BB-4BB1-8E19-89606D3E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F315-4E79-451F-A723-C2B73C551212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E12-01BB-4BB1-8E19-89606D3E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F315-4E79-451F-A723-C2B73C551212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E12-01BB-4BB1-8E19-89606D3E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F315-4E79-451F-A723-C2B73C551212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FE12-01BB-4BB1-8E19-89606D3E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DF315-4E79-451F-A723-C2B73C551212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3FE12-01BB-4BB1-8E19-89606D3E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9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8.png"/><Relationship Id="rId3" Type="http://schemas.openxmlformats.org/officeDocument/2006/relationships/image" Target="../media/image31.jpeg"/><Relationship Id="rId7" Type="http://schemas.openxmlformats.org/officeDocument/2006/relationships/image" Target="../media/image14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34.jpeg"/><Relationship Id="rId10" Type="http://schemas.openxmlformats.org/officeDocument/2006/relationships/image" Target="../media/image13.jpg"/><Relationship Id="rId4" Type="http://schemas.openxmlformats.org/officeDocument/2006/relationships/image" Target="../media/image32.jpeg"/><Relationship Id="rId9" Type="http://schemas.openxmlformats.org/officeDocument/2006/relationships/image" Target="../media/image18.png"/><Relationship Id="rId1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7.png"/><Relationship Id="rId3" Type="http://schemas.openxmlformats.org/officeDocument/2006/relationships/image" Target="../media/image35.jpg"/><Relationship Id="rId7" Type="http://schemas.openxmlformats.org/officeDocument/2006/relationships/image" Target="../media/image16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32.jpeg"/><Relationship Id="rId5" Type="http://schemas.openxmlformats.org/officeDocument/2006/relationships/image" Target="../media/image36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8.png"/><Relationship Id="rId3" Type="http://schemas.openxmlformats.org/officeDocument/2006/relationships/image" Target="../media/image38.jpeg"/><Relationship Id="rId7" Type="http://schemas.openxmlformats.org/officeDocument/2006/relationships/image" Target="../media/image14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11" Type="http://schemas.openxmlformats.org/officeDocument/2006/relationships/image" Target="../media/image17.png"/><Relationship Id="rId5" Type="http://schemas.openxmlformats.org/officeDocument/2006/relationships/image" Target="../media/image39.jpeg"/><Relationship Id="rId10" Type="http://schemas.openxmlformats.org/officeDocument/2006/relationships/image" Target="../media/image13.jp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32.jpe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3.jp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9.jpe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3.jp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10" Type="http://schemas.openxmlformats.org/officeDocument/2006/relationships/image" Target="../media/image21.jpe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3.jp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10" Type="http://schemas.openxmlformats.org/officeDocument/2006/relationships/image" Target="../media/image21.jpe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6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8.png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13.jpg"/><Relationship Id="rId9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30.png"/><Relationship Id="rId5" Type="http://schemas.openxmlformats.org/officeDocument/2006/relationships/image" Target="../media/image14.jpeg"/><Relationship Id="rId10" Type="http://schemas.openxmlformats.org/officeDocument/2006/relationships/image" Target="../media/image29.jp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09800"/>
            <a:ext cx="2438400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-57150"/>
            <a:ext cx="12230100" cy="69723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4272" y="3102246"/>
            <a:ext cx="6696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Принципы работы в виртуальном складе предпринимателей и организаций,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импортирующих и реализующих товары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5479205" cy="110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t="7533" r="16664" b="9658"/>
          <a:stretch/>
        </p:blipFill>
        <p:spPr>
          <a:xfrm>
            <a:off x="10507383" y="4597570"/>
            <a:ext cx="1428947" cy="17539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 t="5570" r="15897" b="16112"/>
          <a:stretch/>
        </p:blipFill>
        <p:spPr>
          <a:xfrm>
            <a:off x="6386981" y="4598102"/>
            <a:ext cx="1436880" cy="1792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5479205" cy="11099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2190" y="2697268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Поставщик</a:t>
            </a:r>
            <a:endParaRPr lang="ru-RU" sz="2000" b="1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3919166" y="1919405"/>
            <a:ext cx="1326166" cy="101153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ЭСФ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 smtClean="0">
                <a:solidFill>
                  <a:schemeClr val="tx1"/>
                </a:solidFill>
              </a:rPr>
              <a:t>ID </a:t>
            </a:r>
            <a:r>
              <a:rPr lang="ru-RU" sz="1200" dirty="0" smtClean="0">
                <a:solidFill>
                  <a:schemeClr val="tx1"/>
                </a:solidFill>
              </a:rPr>
              <a:t>ГСВС, признак происхождения, ТНВЭД, страна)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2630" y="1145512"/>
            <a:ext cx="5020644" cy="2029575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789838" y="300232"/>
            <a:ext cx="4358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Реализация товара по ЭСФ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866" y="1459312"/>
            <a:ext cx="1374408" cy="12891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5950" y="1145512"/>
            <a:ext cx="341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НП на </a:t>
            </a:r>
            <a:r>
              <a:rPr lang="en-US" sz="1200" b="1" dirty="0" smtClean="0"/>
              <a:t>WEB-</a:t>
            </a:r>
            <a:r>
              <a:rPr lang="ru-RU" sz="1200" b="1" dirty="0" smtClean="0"/>
              <a:t>портале заполняет ЭСФ, выбирает товар со склада</a:t>
            </a:r>
            <a:endParaRPr lang="en-US" sz="1200" b="1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88" y="2203074"/>
            <a:ext cx="1025039" cy="96049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76" y="1921542"/>
            <a:ext cx="599473" cy="55506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097" y="4626677"/>
            <a:ext cx="4569754" cy="1582153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310670" y="3895522"/>
            <a:ext cx="5253441" cy="233536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40000" y="3938065"/>
            <a:ext cx="468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Из внешних учетных систем, посредством </a:t>
            </a:r>
            <a:r>
              <a:rPr lang="en-US" sz="1200" b="1" dirty="0" smtClean="0"/>
              <a:t>API,</a:t>
            </a:r>
            <a:r>
              <a:rPr lang="ru-RU" sz="1200" b="1" dirty="0" smtClean="0"/>
              <a:t> от поставщика поступают ЭСФ (</a:t>
            </a:r>
            <a:r>
              <a:rPr lang="en-US" sz="1200" b="1" dirty="0"/>
              <a:t>ID </a:t>
            </a:r>
            <a:r>
              <a:rPr lang="ru-RU" sz="1200" b="1" dirty="0"/>
              <a:t>ГСВС, </a:t>
            </a:r>
            <a:r>
              <a:rPr lang="ru-RU" sz="1200" b="1" dirty="0" smtClean="0"/>
              <a:t>признак </a:t>
            </a:r>
            <a:r>
              <a:rPr lang="ru-RU" sz="1200" b="1" dirty="0"/>
              <a:t>происхождения, ТНВЭД, </a:t>
            </a:r>
            <a:r>
              <a:rPr lang="ru-RU" sz="1200" b="1" dirty="0" smtClean="0"/>
              <a:t>страна)</a:t>
            </a:r>
            <a:endParaRPr lang="en-US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8477" y="3703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  <a:endParaRPr lang="en-US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203" y="2028840"/>
            <a:ext cx="1562116" cy="117332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8224" y="1475881"/>
            <a:ext cx="843114" cy="733737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6809773" y="1157203"/>
            <a:ext cx="22347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 ЭСФ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сохраняет данные</a:t>
            </a:r>
            <a:endParaRPr lang="en-US" sz="1200" dirty="0"/>
          </a:p>
        </p:txBody>
      </p:sp>
      <p:cxnSp>
        <p:nvCxnSpPr>
          <p:cNvPr id="51" name="Прямая со стрелкой 50"/>
          <p:cNvCxnSpPr>
            <a:stCxn id="25" idx="3"/>
            <a:endCxn id="59" idx="1"/>
          </p:cNvCxnSpPr>
          <p:nvPr/>
        </p:nvCxnSpPr>
        <p:spPr>
          <a:xfrm flipV="1">
            <a:off x="5313274" y="2153468"/>
            <a:ext cx="1295859" cy="6832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411517" y="1001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endParaRPr lang="en-US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334125" y="3626562"/>
            <a:ext cx="5653038" cy="300283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 стрелкой 64"/>
          <p:cNvCxnSpPr/>
          <p:nvPr/>
        </p:nvCxnSpPr>
        <p:spPr>
          <a:xfrm rot="16200000" flipH="1">
            <a:off x="9296396" y="2402337"/>
            <a:ext cx="1282136" cy="1166318"/>
          </a:xfrm>
          <a:prstGeom prst="bentConnector3">
            <a:avLst>
              <a:gd name="adj1" fmla="val 226"/>
            </a:avLst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6686710" y="3707232"/>
            <a:ext cx="4693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результате обработки ЭСФ с данными по товарам с ВС поставщика списан товар, на ВС получателя оприходован товар</a:t>
            </a:r>
            <a:endParaRPr lang="en-US" sz="1200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 flipV="1">
            <a:off x="5288918" y="2985496"/>
            <a:ext cx="1358202" cy="924998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109831" y="3589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en-US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609133" y="1104773"/>
            <a:ext cx="2736418" cy="2097389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88" y="4603988"/>
            <a:ext cx="366702" cy="36670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0911" y="4608312"/>
            <a:ext cx="398974" cy="398974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10604996" y="4626677"/>
            <a:ext cx="13226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ВС Получателя</a:t>
            </a:r>
            <a:endParaRPr lang="en-US" sz="1400" b="1" dirty="0"/>
          </a:p>
        </p:txBody>
      </p:sp>
      <p:pic>
        <p:nvPicPr>
          <p:cNvPr id="64" name="Объект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72" y="5047265"/>
            <a:ext cx="885070" cy="840817"/>
          </a:xfrm>
          <a:prstGeom prst="rect">
            <a:avLst/>
          </a:prstGeom>
        </p:spPr>
      </p:pic>
      <p:pic>
        <p:nvPicPr>
          <p:cNvPr id="65" name="Объект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008" y="5127981"/>
            <a:ext cx="885070" cy="840817"/>
          </a:xfrm>
          <a:prstGeom prst="rect">
            <a:avLst/>
          </a:prstGeom>
        </p:spPr>
      </p:pic>
      <p:pic>
        <p:nvPicPr>
          <p:cNvPr id="67" name="Объект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98" y="2209618"/>
            <a:ext cx="573994" cy="545295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6376490" y="4710306"/>
            <a:ext cx="1366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ВС Поставщика</a:t>
            </a:r>
            <a:endParaRPr lang="en-US" sz="1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8477" y="1001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32" y="4784003"/>
            <a:ext cx="1574219" cy="1040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5479205" cy="11099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6667" y="2951821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Поставщик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891189" y="5830780"/>
            <a:ext cx="1511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Нерезидент</a:t>
            </a:r>
            <a:endParaRPr lang="ru-RU" sz="20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0863" y="1399172"/>
            <a:ext cx="4738362" cy="2029575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515406" y="728785"/>
            <a:ext cx="609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Реализация товара на экспорт по ЭСФ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88" y="1885540"/>
            <a:ext cx="1725601" cy="1072218"/>
          </a:xfrm>
          <a:prstGeom prst="rect">
            <a:avLst/>
          </a:prstGeom>
        </p:spPr>
      </p:pic>
      <p:sp>
        <p:nvSpPr>
          <p:cNvPr id="30" name="Загнутый угол 29"/>
          <p:cNvSpPr/>
          <p:nvPr/>
        </p:nvSpPr>
        <p:spPr>
          <a:xfrm>
            <a:off x="3757241" y="2176580"/>
            <a:ext cx="1326166" cy="101153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ЭСФ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 smtClean="0">
                <a:solidFill>
                  <a:schemeClr val="tx1"/>
                </a:solidFill>
              </a:rPr>
              <a:t>ID </a:t>
            </a:r>
            <a:r>
              <a:rPr lang="ru-RU" sz="1200" dirty="0" smtClean="0">
                <a:solidFill>
                  <a:schemeClr val="tx1"/>
                </a:solidFill>
              </a:rPr>
              <a:t>ГСВС, признак происхождения, ТНВЭД, страна)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1811" y="1412290"/>
            <a:ext cx="421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НП на </a:t>
            </a:r>
            <a:r>
              <a:rPr lang="en-US" sz="1200" b="1" dirty="0" smtClean="0"/>
              <a:t>WEB-</a:t>
            </a:r>
            <a:r>
              <a:rPr lang="ru-RU" sz="1200" b="1" dirty="0" smtClean="0"/>
              <a:t>портале заполняет ЭСФ, указывает категорию «Экспортер» в поле 10, выбирает товар со склада</a:t>
            </a:r>
            <a:endParaRPr lang="en-US" sz="1200" b="1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63" y="2460249"/>
            <a:ext cx="1025039" cy="96049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551" y="2178717"/>
            <a:ext cx="599473" cy="55506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097" y="4626677"/>
            <a:ext cx="4569754" cy="1582153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310670" y="3895522"/>
            <a:ext cx="5253441" cy="233536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40000" y="3938065"/>
            <a:ext cx="468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Из внешних учетных систем, посредством </a:t>
            </a:r>
            <a:r>
              <a:rPr lang="en-US" sz="1200" b="1" dirty="0" smtClean="0"/>
              <a:t>API,</a:t>
            </a:r>
            <a:r>
              <a:rPr lang="ru-RU" sz="1200" b="1" dirty="0" smtClean="0"/>
              <a:t> от поставщика поступают ЭСФ (</a:t>
            </a:r>
            <a:r>
              <a:rPr lang="en-US" sz="1200" b="1" dirty="0"/>
              <a:t>ID </a:t>
            </a:r>
            <a:r>
              <a:rPr lang="ru-RU" sz="1200" b="1" dirty="0"/>
              <a:t>ГСВС, </a:t>
            </a:r>
            <a:r>
              <a:rPr lang="ru-RU" sz="1200" b="1" dirty="0" smtClean="0"/>
              <a:t>признак </a:t>
            </a:r>
            <a:r>
              <a:rPr lang="ru-RU" sz="1200" b="1" dirty="0"/>
              <a:t>происхождения, ТНВЭД, </a:t>
            </a:r>
            <a:r>
              <a:rPr lang="ru-RU" sz="1200" b="1" dirty="0" smtClean="0"/>
              <a:t>страна)</a:t>
            </a:r>
            <a:endParaRPr lang="en-US" sz="1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38314" y="37533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  <a:endParaRPr lang="en-US" dirty="0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203" y="2305065"/>
            <a:ext cx="1562116" cy="117332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8224" y="1752106"/>
            <a:ext cx="843114" cy="733737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6579292" y="1430120"/>
            <a:ext cx="22347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 ЭСФ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сохраняет данные</a:t>
            </a:r>
            <a:endParaRPr lang="en-US" sz="1200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5229225" y="2324315"/>
            <a:ext cx="1295859" cy="6832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305396" y="12948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endParaRPr lang="en-US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305397" y="3912711"/>
            <a:ext cx="5097232" cy="2592863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64"/>
          <p:cNvCxnSpPr/>
          <p:nvPr/>
        </p:nvCxnSpPr>
        <p:spPr>
          <a:xfrm rot="16200000" flipH="1">
            <a:off x="9097493" y="2525039"/>
            <a:ext cx="1551095" cy="1189870"/>
          </a:xfrm>
          <a:prstGeom prst="bentConnector3">
            <a:avLst>
              <a:gd name="adj1" fmla="val 1487"/>
            </a:avLst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154353" y="3829425"/>
            <a:ext cx="26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en-US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533070" y="1378437"/>
            <a:ext cx="2736418" cy="2097389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229805" y="12781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en-US" dirty="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 t="5570" r="15897" b="16112"/>
          <a:stretch/>
        </p:blipFill>
        <p:spPr>
          <a:xfrm>
            <a:off x="6392901" y="4590907"/>
            <a:ext cx="1436880" cy="1792858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6558650" y="4039268"/>
            <a:ext cx="4244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результате обработки ЭСФ с данными по товарам с ВС поставщика списан товар</a:t>
            </a:r>
            <a:endParaRPr lang="en-US" sz="1200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2136" y="4808951"/>
            <a:ext cx="398974" cy="398974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6376490" y="4692286"/>
            <a:ext cx="1366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ВС Поставщика</a:t>
            </a:r>
            <a:endParaRPr lang="en-US" sz="1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3018" y="5226279"/>
            <a:ext cx="1362075" cy="1200150"/>
          </a:xfrm>
          <a:prstGeom prst="rect">
            <a:avLst/>
          </a:prstGeom>
        </p:spPr>
      </p:pic>
      <p:cxnSp>
        <p:nvCxnSpPr>
          <p:cNvPr id="61" name="Прямая со стрелкой 60"/>
          <p:cNvCxnSpPr/>
          <p:nvPr/>
        </p:nvCxnSpPr>
        <p:spPr>
          <a:xfrm flipV="1">
            <a:off x="5338499" y="3062303"/>
            <a:ext cx="1186585" cy="850409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2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Объект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47" y="2064881"/>
            <a:ext cx="1355052" cy="1117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5479205" cy="1109967"/>
          </a:xfrm>
          <a:prstGeom prst="rect">
            <a:avLst/>
          </a:prstGeom>
        </p:spPr>
      </p:pic>
      <p:sp>
        <p:nvSpPr>
          <p:cNvPr id="24" name="Загнутый угол 23"/>
          <p:cNvSpPr/>
          <p:nvPr/>
        </p:nvSpPr>
        <p:spPr>
          <a:xfrm>
            <a:off x="5726505" y="2008353"/>
            <a:ext cx="1393838" cy="95269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Форма «Внутреннее перемещение»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>
                <a:solidFill>
                  <a:schemeClr val="tx1"/>
                </a:solidFill>
              </a:rPr>
              <a:t>ID </a:t>
            </a:r>
            <a:r>
              <a:rPr lang="ru-RU" sz="1200" dirty="0" smtClean="0">
                <a:solidFill>
                  <a:schemeClr val="tx1"/>
                </a:solidFill>
              </a:rPr>
              <a:t>ГСВС, количество, ВМ)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2880" y="1278862"/>
            <a:ext cx="3831920" cy="2029575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515289" y="727968"/>
            <a:ext cx="10319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</a:rPr>
              <a:t>Внутреннее перемещение между складами налогоплательщика</a:t>
            </a:r>
          </a:p>
        </p:txBody>
      </p:sp>
      <p:pic>
        <p:nvPicPr>
          <p:cNvPr id="31" name="Объект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0" y="1983685"/>
            <a:ext cx="1367564" cy="11278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12" y="2226974"/>
            <a:ext cx="879130" cy="8230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1140" y="1335605"/>
            <a:ext cx="383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На </a:t>
            </a:r>
            <a:r>
              <a:rPr lang="ru-RU" sz="1200" b="1" dirty="0" smtClean="0"/>
              <a:t>складе «А» имеется </a:t>
            </a:r>
            <a:r>
              <a:rPr lang="ru-RU" sz="1200" b="1" dirty="0"/>
              <a:t>товар, </a:t>
            </a:r>
            <a:r>
              <a:rPr lang="ru-RU" sz="1200" b="1" dirty="0" smtClean="0"/>
              <a:t>который необходимо переместить на склад «В»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919014" y="213111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28780" y="21937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716008" y="1335606"/>
            <a:ext cx="262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НП на </a:t>
            </a:r>
            <a:r>
              <a:rPr lang="en-US" sz="1200" b="1" dirty="0" smtClean="0"/>
              <a:t>WEB-</a:t>
            </a:r>
            <a:r>
              <a:rPr lang="ru-RU" sz="1200" b="1" dirty="0" smtClean="0"/>
              <a:t>портале заполняет форму, выбирает товар со склада А</a:t>
            </a:r>
            <a:endParaRPr lang="en-US" sz="1200" b="1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98" y="2365185"/>
            <a:ext cx="1025039" cy="96049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11" y="2005488"/>
            <a:ext cx="599473" cy="55506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9472" y="4626677"/>
            <a:ext cx="4569754" cy="1582153"/>
          </a:xfrm>
          <a:prstGeom prst="rect">
            <a:avLst/>
          </a:prstGeom>
        </p:spPr>
      </p:pic>
      <p:sp>
        <p:nvSpPr>
          <p:cNvPr id="48" name="Скругленный прямоугольник 47"/>
          <p:cNvSpPr/>
          <p:nvPr/>
        </p:nvSpPr>
        <p:spPr>
          <a:xfrm>
            <a:off x="644045" y="3895522"/>
            <a:ext cx="5253441" cy="233536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773375" y="3938065"/>
            <a:ext cx="468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Из внешних учетных систем, посредством </a:t>
            </a:r>
            <a:r>
              <a:rPr lang="en-US" sz="1200" b="1" dirty="0" smtClean="0"/>
              <a:t>API,</a:t>
            </a:r>
            <a:r>
              <a:rPr lang="ru-RU" sz="1200" b="1" dirty="0" smtClean="0"/>
              <a:t> поступают данные (</a:t>
            </a:r>
            <a:r>
              <a:rPr lang="en-US" sz="1200" b="1" dirty="0"/>
              <a:t>ID </a:t>
            </a:r>
            <a:r>
              <a:rPr lang="ru-RU" sz="1200" b="1" dirty="0"/>
              <a:t>ГСВС, количество, </a:t>
            </a:r>
            <a:r>
              <a:rPr lang="ru-RU" sz="1200" b="1" dirty="0" smtClean="0"/>
              <a:t>ВМ, Склад отправитель, Склад получатель)</a:t>
            </a:r>
            <a:endParaRPr lang="en-US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56663" y="37741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en-US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07" y="2114551"/>
            <a:ext cx="1562116" cy="117332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50600" y="1578833"/>
            <a:ext cx="843114" cy="733737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8075083" y="1311160"/>
            <a:ext cx="1569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 ЭСФ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сохраняет данные</a:t>
            </a:r>
            <a:endParaRPr lang="en-US" sz="1200" dirty="0"/>
          </a:p>
        </p:txBody>
      </p:sp>
      <p:cxnSp>
        <p:nvCxnSpPr>
          <p:cNvPr id="54" name="Прямая со стрелкой 53"/>
          <p:cNvCxnSpPr>
            <a:stCxn id="70" idx="3"/>
            <a:endCxn id="72" idx="1"/>
          </p:cNvCxnSpPr>
          <p:nvPr/>
        </p:nvCxnSpPr>
        <p:spPr>
          <a:xfrm flipV="1">
            <a:off x="7452962" y="2279479"/>
            <a:ext cx="576320" cy="17299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59267" y="12410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endParaRPr lang="en-US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794345" y="3796863"/>
            <a:ext cx="5192818" cy="254678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 стрелкой 64"/>
          <p:cNvCxnSpPr>
            <a:stCxn id="72" idx="3"/>
          </p:cNvCxnSpPr>
          <p:nvPr/>
        </p:nvCxnSpPr>
        <p:spPr>
          <a:xfrm>
            <a:off x="11103320" y="2279479"/>
            <a:ext cx="450505" cy="1508657"/>
          </a:xfrm>
          <a:prstGeom prst="bentConnector2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7120343" y="3906894"/>
            <a:ext cx="4600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результате обработки формы с данными по товарам со склада «А» списан товар, на склад «В» товар оприходован</a:t>
            </a:r>
            <a:endParaRPr lang="en-US" sz="1200" dirty="0"/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5823295" y="3044559"/>
            <a:ext cx="2205987" cy="995184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573366" y="37881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en-US" dirty="0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326" y="4534942"/>
            <a:ext cx="366702" cy="36670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7350" y="4487317"/>
            <a:ext cx="398974" cy="398974"/>
          </a:xfrm>
          <a:prstGeom prst="rect">
            <a:avLst/>
          </a:prstGeom>
        </p:spPr>
      </p:pic>
      <p:pic>
        <p:nvPicPr>
          <p:cNvPr id="67" name="Объект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3" y="5098987"/>
            <a:ext cx="885070" cy="840817"/>
          </a:xfrm>
          <a:prstGeom prst="rect">
            <a:avLst/>
          </a:prstGeom>
        </p:spPr>
      </p:pic>
      <p:pic>
        <p:nvPicPr>
          <p:cNvPr id="68" name="Объект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61" y="5136780"/>
            <a:ext cx="885070" cy="840817"/>
          </a:xfrm>
          <a:prstGeom prst="rect">
            <a:avLst/>
          </a:prstGeom>
        </p:spPr>
      </p:pic>
      <p:sp>
        <p:nvSpPr>
          <p:cNvPr id="70" name="Скругленный прямоугольник 69"/>
          <p:cNvSpPr/>
          <p:nvPr/>
        </p:nvSpPr>
        <p:spPr>
          <a:xfrm>
            <a:off x="4504894" y="1288384"/>
            <a:ext cx="2948068" cy="201678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8029282" y="1271085"/>
            <a:ext cx="3074038" cy="201678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 flipV="1">
            <a:off x="4126912" y="2251974"/>
            <a:ext cx="404469" cy="9916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Объект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19" y="4926436"/>
            <a:ext cx="1367564" cy="1127841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7339246" y="503481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en-US" dirty="0"/>
          </a:p>
        </p:txBody>
      </p:sp>
      <p:pic>
        <p:nvPicPr>
          <p:cNvPr id="77" name="Объект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743" y="5012955"/>
            <a:ext cx="1355052" cy="111752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1096676" y="514177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3099" y="12591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798096" y="1240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endParaRPr lang="en-US" dirty="0"/>
          </a:p>
        </p:txBody>
      </p:sp>
      <p:cxnSp>
        <p:nvCxnSpPr>
          <p:cNvPr id="86" name="Прямая со стрелкой 85"/>
          <p:cNvCxnSpPr/>
          <p:nvPr/>
        </p:nvCxnSpPr>
        <p:spPr>
          <a:xfrm>
            <a:off x="1532236" y="3305172"/>
            <a:ext cx="7087" cy="59035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5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48682"/>
            <a:ext cx="12192000" cy="1909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5479205" cy="11099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7111" y="316500"/>
            <a:ext cx="2969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Списание товара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653" y="1638315"/>
            <a:ext cx="1562116" cy="11733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12" y="1784980"/>
            <a:ext cx="1025039" cy="9604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80880" y="1134747"/>
            <a:ext cx="1970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 ЭСФ сохраняет данные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4" name="Прямая со стрелкой 23"/>
          <p:cNvCxnSpPr>
            <a:stCxn id="29" idx="3"/>
            <a:endCxn id="32" idx="1"/>
          </p:cNvCxnSpPr>
          <p:nvPr/>
        </p:nvCxnSpPr>
        <p:spPr>
          <a:xfrm flipV="1">
            <a:off x="6660292" y="1882349"/>
            <a:ext cx="734965" cy="4151"/>
          </a:xfrm>
          <a:prstGeom prst="straightConnector1">
            <a:avLst/>
          </a:prstGeom>
          <a:ln w="34925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Объект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6" y="1796444"/>
            <a:ext cx="1676284" cy="1382445"/>
          </a:xfrm>
          <a:prstGeom prst="rect">
            <a:avLst/>
          </a:prstGeom>
        </p:spPr>
      </p:pic>
      <p:cxnSp>
        <p:nvCxnSpPr>
          <p:cNvPr id="26" name="Прямая со стрелкой 25"/>
          <p:cNvCxnSpPr>
            <a:endCxn id="29" idx="1"/>
          </p:cNvCxnSpPr>
          <p:nvPr/>
        </p:nvCxnSpPr>
        <p:spPr>
          <a:xfrm>
            <a:off x="2513387" y="1882349"/>
            <a:ext cx="696671" cy="4151"/>
          </a:xfrm>
          <a:prstGeom prst="straightConnector1">
            <a:avLst/>
          </a:prstGeom>
          <a:ln w="34925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01637" y="1088298"/>
            <a:ext cx="3273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НП на </a:t>
            </a:r>
            <a:r>
              <a:rPr lang="en-US" sz="1200" b="1" dirty="0"/>
              <a:t>WEB-</a:t>
            </a:r>
            <a:r>
              <a:rPr lang="ru-RU" sz="1200" b="1" dirty="0"/>
              <a:t>портале вводит данные в форме </a:t>
            </a:r>
            <a:r>
              <a:rPr lang="ru-RU" sz="1200" b="1" dirty="0" smtClean="0"/>
              <a:t>«Списание»</a:t>
            </a:r>
            <a:endParaRPr lang="en-US" sz="12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10058" y="1027522"/>
            <a:ext cx="3450234" cy="171795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26" y="1655413"/>
            <a:ext cx="599473" cy="555068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7395257" y="1027522"/>
            <a:ext cx="3517880" cy="1709653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8026" y="1103970"/>
            <a:ext cx="843114" cy="733737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8820150" y="3072128"/>
            <a:ext cx="3194629" cy="239484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57973" y="1081904"/>
            <a:ext cx="2041037" cy="2138423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22139" y="950081"/>
            <a:ext cx="28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973071" y="960633"/>
            <a:ext cx="41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121960" y="960633"/>
            <a:ext cx="28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en-US" dirty="0"/>
          </a:p>
        </p:txBody>
      </p:sp>
      <p:cxnSp>
        <p:nvCxnSpPr>
          <p:cNvPr id="41" name="Прямая со стрелкой 83"/>
          <p:cNvCxnSpPr/>
          <p:nvPr/>
        </p:nvCxnSpPr>
        <p:spPr>
          <a:xfrm>
            <a:off x="1669391" y="3245523"/>
            <a:ext cx="1185441" cy="851967"/>
          </a:xfrm>
          <a:prstGeom prst="bentConnector3">
            <a:avLst>
              <a:gd name="adj1" fmla="val 1790"/>
            </a:avLst>
          </a:prstGeom>
          <a:ln w="34925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46875" y="3220327"/>
            <a:ext cx="28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en-US" dirty="0"/>
          </a:p>
        </p:txBody>
      </p:sp>
      <p:cxnSp>
        <p:nvCxnSpPr>
          <p:cNvPr id="43" name="Прямая со стрелкой 83"/>
          <p:cNvCxnSpPr/>
          <p:nvPr/>
        </p:nvCxnSpPr>
        <p:spPr>
          <a:xfrm>
            <a:off x="7918931" y="2692040"/>
            <a:ext cx="0" cy="660557"/>
          </a:xfrm>
          <a:prstGeom prst="straightConnector1">
            <a:avLst/>
          </a:prstGeom>
          <a:ln w="34925">
            <a:solidFill>
              <a:srgbClr val="C00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83"/>
          <p:cNvCxnSpPr/>
          <p:nvPr/>
        </p:nvCxnSpPr>
        <p:spPr>
          <a:xfrm rot="16200000" flipH="1">
            <a:off x="10658742" y="2177044"/>
            <a:ext cx="1171591" cy="618575"/>
          </a:xfrm>
          <a:prstGeom prst="bentConnector3">
            <a:avLst>
              <a:gd name="adj1" fmla="val 407"/>
            </a:avLst>
          </a:prstGeom>
          <a:ln w="34925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977344" y="3124111"/>
            <a:ext cx="267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результате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обработки, с ВС НП списан товар</a:t>
            </a:r>
            <a:endParaRPr lang="en-US" sz="1200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9932" y="3709998"/>
            <a:ext cx="4569754" cy="1582153"/>
          </a:xfrm>
          <a:prstGeom prst="rect">
            <a:avLst/>
          </a:prstGeom>
        </p:spPr>
      </p:pic>
      <p:sp>
        <p:nvSpPr>
          <p:cNvPr id="15" name="Загнутый угол 14"/>
          <p:cNvSpPr/>
          <p:nvPr/>
        </p:nvSpPr>
        <p:spPr>
          <a:xfrm>
            <a:off x="4986242" y="1579122"/>
            <a:ext cx="1525332" cy="998563"/>
          </a:xfrm>
          <a:prstGeom prst="foldedCorne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ru-RU" sz="1200" dirty="0" smtClean="0">
                <a:solidFill>
                  <a:schemeClr val="tx1"/>
                </a:solidFill>
              </a:rPr>
              <a:t>Форма «Списание» с причиной: производство, порча, утеря, прочие.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842056" y="3352597"/>
            <a:ext cx="5402786" cy="189012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82886" y="1168010"/>
            <a:ext cx="1813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На складе НП </a:t>
            </a:r>
            <a:r>
              <a:rPr lang="ru-RU" sz="1200" b="1" dirty="0" smtClean="0"/>
              <a:t>имеются товары, подлежащие списанию </a:t>
            </a:r>
            <a:endParaRPr lang="en-US" sz="1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885641" y="3382833"/>
            <a:ext cx="2100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Из внешних учетных систем, посредством </a:t>
            </a:r>
            <a:r>
              <a:rPr lang="en-US" sz="1200" b="1" dirty="0"/>
              <a:t>API</a:t>
            </a:r>
            <a:r>
              <a:rPr lang="en-US" sz="1200" b="1" dirty="0" smtClean="0"/>
              <a:t>,</a:t>
            </a:r>
            <a:r>
              <a:rPr lang="ru-RU" sz="1200" b="1" dirty="0" smtClean="0"/>
              <a:t> поступают данные о списании товара </a:t>
            </a:r>
            <a:endParaRPr lang="en-US" sz="1200" dirty="0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 t="5570" r="15897" b="16112"/>
          <a:stretch/>
        </p:blipFill>
        <p:spPr>
          <a:xfrm>
            <a:off x="9027173" y="3604645"/>
            <a:ext cx="1508669" cy="1792858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13063" y="3599110"/>
            <a:ext cx="398974" cy="398974"/>
          </a:xfrm>
          <a:prstGeom prst="rect">
            <a:avLst/>
          </a:prstGeom>
        </p:spPr>
      </p:pic>
      <p:pic>
        <p:nvPicPr>
          <p:cNvPr id="57" name="Объект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60" y="4118779"/>
            <a:ext cx="885070" cy="84081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9445397" y="3705998"/>
            <a:ext cx="642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ВС НП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331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479205" cy="11099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59896"/>
            <a:ext cx="12192000" cy="199810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19" y="920185"/>
            <a:ext cx="5412453" cy="42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438"/>
            <a:ext cx="12192000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3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00"/>
            <a:ext cx="12192000" cy="1981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00400" cy="64833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087217" y="520464"/>
            <a:ext cx="8348869" cy="890894"/>
          </a:xfrm>
        </p:spPr>
        <p:txBody>
          <a:bodyPr>
            <a:normAutofit fontScale="90000"/>
          </a:bodyPr>
          <a:lstStyle/>
          <a:p>
            <a:pPr indent="447675" algn="ctr"/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войти в модуль «Виртуальный склад»?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0400" y="10881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работы с виртуальным складом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воспользуйтесь соответствующей вкладкой «Склад»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089" y="1979086"/>
            <a:ext cx="9514611" cy="202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4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479205" cy="11099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48682"/>
            <a:ext cx="12192000" cy="19093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264" y="743421"/>
            <a:ext cx="4457820" cy="576024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Регистрация складов в ВС</a:t>
            </a:r>
            <a:endParaRPr lang="ru-RU" sz="2800" b="1" u="sng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520" y="1583935"/>
            <a:ext cx="11536970" cy="528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ВС есть возможность зарегистрировать все свои склады, в том числе и торговые точки.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77779" y="2384384"/>
            <a:ext cx="4685638" cy="32816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961331" y="2499086"/>
            <a:ext cx="1528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 ЭСФ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1" y="2245833"/>
            <a:ext cx="1848970" cy="1534859"/>
          </a:xfrm>
          <a:prstGeom prst="rect">
            <a:avLst/>
          </a:prstGeom>
        </p:spPr>
      </p:pic>
      <p:pic>
        <p:nvPicPr>
          <p:cNvPr id="19" name="Объект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77" y="3069329"/>
            <a:ext cx="1683214" cy="1388160"/>
          </a:xfrm>
          <a:prstGeom prst="rect">
            <a:avLst/>
          </a:prstGeom>
        </p:spPr>
      </p:pic>
      <p:pic>
        <p:nvPicPr>
          <p:cNvPr id="20" name="Объект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21" y="4007613"/>
            <a:ext cx="1526356" cy="1258798"/>
          </a:xfrm>
          <a:prstGeom prst="rect">
            <a:avLst/>
          </a:prstGeom>
        </p:spPr>
      </p:pic>
      <p:pic>
        <p:nvPicPr>
          <p:cNvPr id="21" name="Объект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7" y="3807771"/>
            <a:ext cx="1683214" cy="1388160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flipV="1">
            <a:off x="1992527" y="2855363"/>
            <a:ext cx="1208868" cy="443225"/>
          </a:xfrm>
          <a:prstGeom prst="straightConnector1">
            <a:avLst/>
          </a:prstGeom>
          <a:ln w="34925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144927" y="3450989"/>
            <a:ext cx="1360756" cy="119767"/>
          </a:xfrm>
          <a:prstGeom prst="straightConnector1">
            <a:avLst/>
          </a:prstGeom>
          <a:ln w="34925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144927" y="3450989"/>
            <a:ext cx="542925" cy="691248"/>
          </a:xfrm>
          <a:prstGeom prst="straightConnector1">
            <a:avLst/>
          </a:prstGeom>
          <a:ln w="34925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1379264" y="3622562"/>
            <a:ext cx="449630" cy="314925"/>
          </a:xfrm>
          <a:prstGeom prst="straightConnector1">
            <a:avLst/>
          </a:prstGeom>
          <a:ln w="34925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84" y="2245833"/>
            <a:ext cx="1503903" cy="8606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t="7533" r="16664" b="9658"/>
          <a:stretch/>
        </p:blipFill>
        <p:spPr>
          <a:xfrm>
            <a:off x="7280447" y="2543274"/>
            <a:ext cx="817859" cy="92430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t="7533" r="16664" b="9658"/>
          <a:stretch/>
        </p:blipFill>
        <p:spPr>
          <a:xfrm>
            <a:off x="8944514" y="4684264"/>
            <a:ext cx="817859" cy="92430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t="7533" r="16664" b="9658"/>
          <a:stretch/>
        </p:blipFill>
        <p:spPr>
          <a:xfrm>
            <a:off x="9832436" y="4055844"/>
            <a:ext cx="817859" cy="92430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t="7533" r="16664" b="9658"/>
          <a:stretch/>
        </p:blipFill>
        <p:spPr>
          <a:xfrm>
            <a:off x="9832435" y="3045635"/>
            <a:ext cx="817859" cy="9243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t="7533" r="16664" b="9658"/>
          <a:stretch/>
        </p:blipFill>
        <p:spPr>
          <a:xfrm>
            <a:off x="8719314" y="2496453"/>
            <a:ext cx="817859" cy="92430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05" y="3472923"/>
            <a:ext cx="1538398" cy="1536219"/>
          </a:xfrm>
          <a:prstGeom prst="rect">
            <a:avLst/>
          </a:prstGeom>
        </p:spPr>
      </p:pic>
      <p:cxnSp>
        <p:nvCxnSpPr>
          <p:cNvPr id="39" name="Прямая со стрелкой 38"/>
          <p:cNvCxnSpPr>
            <a:endCxn id="31" idx="1"/>
          </p:cNvCxnSpPr>
          <p:nvPr/>
        </p:nvCxnSpPr>
        <p:spPr>
          <a:xfrm flipV="1">
            <a:off x="6582338" y="3005429"/>
            <a:ext cx="698109" cy="1262488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37" idx="1"/>
          </p:cNvCxnSpPr>
          <p:nvPr/>
        </p:nvCxnSpPr>
        <p:spPr>
          <a:xfrm flipV="1">
            <a:off x="6800520" y="2958608"/>
            <a:ext cx="1918794" cy="1309309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34" idx="1"/>
          </p:cNvCxnSpPr>
          <p:nvPr/>
        </p:nvCxnSpPr>
        <p:spPr>
          <a:xfrm>
            <a:off x="6734738" y="4420317"/>
            <a:ext cx="2209776" cy="726102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36" idx="1"/>
          </p:cNvCxnSpPr>
          <p:nvPr/>
        </p:nvCxnSpPr>
        <p:spPr>
          <a:xfrm flipV="1">
            <a:off x="6848081" y="3507790"/>
            <a:ext cx="2984354" cy="805811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35" idx="1"/>
          </p:cNvCxnSpPr>
          <p:nvPr/>
        </p:nvCxnSpPr>
        <p:spPr>
          <a:xfrm>
            <a:off x="6848081" y="4395899"/>
            <a:ext cx="2984355" cy="12210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917099" y="4001539"/>
            <a:ext cx="755783" cy="83462"/>
          </a:xfrm>
          <a:prstGeom prst="straightConnector1">
            <a:avLst/>
          </a:prstGeom>
          <a:ln w="34925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15380" y="2138005"/>
            <a:ext cx="5327804" cy="314994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078" y="1638315"/>
            <a:ext cx="1562116" cy="117332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12" y="1784980"/>
            <a:ext cx="1025039" cy="9604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48682"/>
            <a:ext cx="12192000" cy="1909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36"/>
            <a:ext cx="5479205" cy="1109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33305" y="1134747"/>
            <a:ext cx="1970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 ЭСФ сохраняет данные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2975" y="310469"/>
            <a:ext cx="8766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Ввод остатков на ВС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cxnSp>
        <p:nvCxnSpPr>
          <p:cNvPr id="20" name="Прямая со стрелкой 19"/>
          <p:cNvCxnSpPr>
            <a:stCxn id="41" idx="3"/>
            <a:endCxn id="44" idx="1"/>
          </p:cNvCxnSpPr>
          <p:nvPr/>
        </p:nvCxnSpPr>
        <p:spPr>
          <a:xfrm flipV="1">
            <a:off x="6660293" y="1882349"/>
            <a:ext cx="1087389" cy="4151"/>
          </a:xfrm>
          <a:prstGeom prst="straightConnector1">
            <a:avLst/>
          </a:prstGeom>
          <a:ln w="34925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нутый угол 24"/>
          <p:cNvSpPr/>
          <p:nvPr/>
        </p:nvSpPr>
        <p:spPr>
          <a:xfrm>
            <a:off x="4453029" y="1684405"/>
            <a:ext cx="2019291" cy="820894"/>
          </a:xfrm>
          <a:prstGeom prst="foldedCorne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Форма «Остатки» (</a:t>
            </a:r>
            <a:r>
              <a:rPr lang="en-US" sz="1200" dirty="0">
                <a:solidFill>
                  <a:schemeClr val="tx1"/>
                </a:solidFill>
              </a:rPr>
              <a:t>ID </a:t>
            </a:r>
            <a:r>
              <a:rPr lang="ru-RU" sz="1200" dirty="0">
                <a:solidFill>
                  <a:schemeClr val="tx1"/>
                </a:solidFill>
              </a:rPr>
              <a:t>ГСВС, п</a:t>
            </a:r>
            <a:r>
              <a:rPr lang="ru-RU" sz="1200" dirty="0" smtClean="0">
                <a:solidFill>
                  <a:schemeClr val="tx1"/>
                </a:solidFill>
              </a:rPr>
              <a:t>ризнак происхождения, </a:t>
            </a:r>
            <a:r>
              <a:rPr lang="ru-RU" sz="1200" dirty="0">
                <a:solidFill>
                  <a:schemeClr val="tx1"/>
                </a:solidFill>
              </a:rPr>
              <a:t>ТНВЭД, с</a:t>
            </a:r>
            <a:r>
              <a:rPr lang="ru-RU" sz="1200" dirty="0" smtClean="0">
                <a:solidFill>
                  <a:schemeClr val="tx1"/>
                </a:solidFill>
              </a:rPr>
              <a:t>трана, №ДТ/ФНО 328.00) 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6" name="Объект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6" y="2119895"/>
            <a:ext cx="1676284" cy="1382445"/>
          </a:xfrm>
          <a:prstGeom prst="rect">
            <a:avLst/>
          </a:prstGeom>
        </p:spPr>
      </p:pic>
      <p:cxnSp>
        <p:nvCxnSpPr>
          <p:cNvPr id="21" name="Прямая со стрелкой 20"/>
          <p:cNvCxnSpPr>
            <a:endCxn id="41" idx="1"/>
          </p:cNvCxnSpPr>
          <p:nvPr/>
        </p:nvCxnSpPr>
        <p:spPr>
          <a:xfrm flipV="1">
            <a:off x="2153447" y="1886500"/>
            <a:ext cx="812730" cy="1827"/>
          </a:xfrm>
          <a:prstGeom prst="straightConnector1">
            <a:avLst/>
          </a:prstGeom>
          <a:ln w="34925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67312" y="1092092"/>
            <a:ext cx="3273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НП на </a:t>
            </a:r>
            <a:r>
              <a:rPr lang="en-US" sz="1200" b="1" dirty="0"/>
              <a:t>WEB-</a:t>
            </a:r>
            <a:r>
              <a:rPr lang="ru-RU" sz="1200" b="1" dirty="0"/>
              <a:t>портале вводит данные в форме «Остатки»</a:t>
            </a:r>
            <a:endParaRPr lang="en-US" sz="12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966177" y="1027522"/>
            <a:ext cx="3694116" cy="171795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26" y="1655413"/>
            <a:ext cx="599473" cy="555068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7747682" y="1027522"/>
            <a:ext cx="3517880" cy="1709653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0451" y="1103970"/>
            <a:ext cx="843114" cy="733737"/>
          </a:xfrm>
          <a:prstGeom prst="rect">
            <a:avLst/>
          </a:prstGeom>
        </p:spPr>
      </p:pic>
      <p:sp>
        <p:nvSpPr>
          <p:cNvPr id="56" name="Скругленный прямоугольник 55"/>
          <p:cNvSpPr/>
          <p:nvPr/>
        </p:nvSpPr>
        <p:spPr>
          <a:xfrm>
            <a:off x="8820150" y="3072128"/>
            <a:ext cx="3194629" cy="246141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86498" y="1120004"/>
            <a:ext cx="2041037" cy="246453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-37908" y="903058"/>
            <a:ext cx="28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646875" y="933788"/>
            <a:ext cx="41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507465" y="978325"/>
            <a:ext cx="28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8556715" y="2903864"/>
            <a:ext cx="28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en-US" dirty="0"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9932" y="3709998"/>
            <a:ext cx="4569754" cy="1582153"/>
          </a:xfrm>
          <a:prstGeom prst="rect">
            <a:avLst/>
          </a:prstGeom>
        </p:spPr>
      </p:pic>
      <p:sp>
        <p:nvSpPr>
          <p:cNvPr id="83" name="Скругленный прямоугольник 82"/>
          <p:cNvSpPr/>
          <p:nvPr/>
        </p:nvSpPr>
        <p:spPr>
          <a:xfrm>
            <a:off x="2842056" y="3352597"/>
            <a:ext cx="5402786" cy="189012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 стрелкой 83"/>
          <p:cNvCxnSpPr/>
          <p:nvPr/>
        </p:nvCxnSpPr>
        <p:spPr>
          <a:xfrm>
            <a:off x="1655805" y="3604485"/>
            <a:ext cx="1199027" cy="493005"/>
          </a:xfrm>
          <a:prstGeom prst="bentConnector3">
            <a:avLst>
              <a:gd name="adj1" fmla="val 1563"/>
            </a:avLst>
          </a:prstGeom>
          <a:ln w="34925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908478" y="3404993"/>
            <a:ext cx="1907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Из внешних учетных систем, посредством </a:t>
            </a:r>
            <a:r>
              <a:rPr lang="en-US" sz="1200" b="1" dirty="0" smtClean="0"/>
              <a:t>API,</a:t>
            </a:r>
            <a:r>
              <a:rPr lang="ru-RU" sz="1200" b="1" dirty="0" smtClean="0"/>
              <a:t> поступают данные </a:t>
            </a:r>
            <a:r>
              <a:rPr lang="ru-RU" sz="1200" b="1" dirty="0"/>
              <a:t>(</a:t>
            </a:r>
            <a:r>
              <a:rPr lang="en-US" sz="1200" b="1" dirty="0"/>
              <a:t>ID </a:t>
            </a:r>
            <a:r>
              <a:rPr lang="ru-RU" sz="1200" b="1" dirty="0"/>
              <a:t>ГСВС, </a:t>
            </a:r>
            <a:r>
              <a:rPr lang="ru-RU" sz="1200" b="1" dirty="0" smtClean="0"/>
              <a:t>признак </a:t>
            </a:r>
            <a:r>
              <a:rPr lang="ru-RU" sz="1200" b="1" dirty="0"/>
              <a:t>происхождения, ТНВЭД, </a:t>
            </a:r>
            <a:r>
              <a:rPr lang="ru-RU" sz="1200" b="1" dirty="0" smtClean="0"/>
              <a:t>страна</a:t>
            </a:r>
            <a:r>
              <a:rPr lang="ru-RU" sz="1200" b="1" dirty="0"/>
              <a:t>, №ДТ/ФНО 328.00)</a:t>
            </a:r>
            <a:endParaRPr lang="en-US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2646875" y="3220327"/>
            <a:ext cx="28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en-US" dirty="0"/>
          </a:p>
        </p:txBody>
      </p:sp>
      <p:cxnSp>
        <p:nvCxnSpPr>
          <p:cNvPr id="92" name="Прямая со стрелкой 83"/>
          <p:cNvCxnSpPr/>
          <p:nvPr/>
        </p:nvCxnSpPr>
        <p:spPr>
          <a:xfrm>
            <a:off x="7918931" y="2692040"/>
            <a:ext cx="0" cy="660557"/>
          </a:xfrm>
          <a:prstGeom prst="straightConnector1">
            <a:avLst/>
          </a:prstGeom>
          <a:ln w="34925">
            <a:solidFill>
              <a:srgbClr val="C00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83"/>
          <p:cNvCxnSpPr/>
          <p:nvPr/>
        </p:nvCxnSpPr>
        <p:spPr>
          <a:xfrm>
            <a:off x="11265562" y="1945816"/>
            <a:ext cx="390259" cy="1158499"/>
          </a:xfrm>
          <a:prstGeom prst="bentConnector2">
            <a:avLst/>
          </a:prstGeom>
          <a:ln w="34925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172043" y="1268703"/>
            <a:ext cx="1921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На складе НП имеются остатки товара, импортированного до ввода ВС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 t="5570" r="15897" b="16112"/>
          <a:stretch/>
        </p:blipFill>
        <p:spPr>
          <a:xfrm>
            <a:off x="10449165" y="3660035"/>
            <a:ext cx="1522640" cy="16909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86742" y="3730193"/>
            <a:ext cx="6474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ВС </a:t>
            </a:r>
            <a:r>
              <a:rPr lang="ru-RU" sz="1400" b="1" dirty="0" smtClean="0"/>
              <a:t>НП</a:t>
            </a:r>
            <a:endParaRPr lang="en-US" sz="14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8977344" y="3124111"/>
            <a:ext cx="267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результате обработки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формы, на ВС НП оприходованы остатки</a:t>
            </a:r>
            <a:endParaRPr lang="en-US" sz="1200" dirty="0"/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71" y="3964698"/>
            <a:ext cx="366702" cy="366702"/>
          </a:xfrm>
          <a:prstGeom prst="rect">
            <a:avLst/>
          </a:prstGeom>
        </p:spPr>
      </p:pic>
      <p:pic>
        <p:nvPicPr>
          <p:cNvPr id="110" name="Объект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25" y="4454014"/>
            <a:ext cx="885070" cy="84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27" y="2012063"/>
            <a:ext cx="1336987" cy="1004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" y="4948682"/>
            <a:ext cx="12192000" cy="19093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 t="5570" r="15897" b="16112"/>
          <a:stretch/>
        </p:blipFill>
        <p:spPr>
          <a:xfrm>
            <a:off x="9923922" y="2351581"/>
            <a:ext cx="1621962" cy="1880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5479205" cy="1109967"/>
          </a:xfrm>
          <a:prstGeom prst="rect">
            <a:avLst/>
          </a:prstGeom>
        </p:spPr>
      </p:pic>
      <p:sp>
        <p:nvSpPr>
          <p:cNvPr id="6" name="Загнутый угол 5"/>
          <p:cNvSpPr/>
          <p:nvPr/>
        </p:nvSpPr>
        <p:spPr>
          <a:xfrm>
            <a:off x="5504874" y="3481934"/>
            <a:ext cx="1280811" cy="6165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ДТ (ТНВЭД, страна, № ДТ)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2856" y="1741476"/>
            <a:ext cx="3057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результате успешной обработки ДТ товар оприходован на ВС НП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90168" y="1709774"/>
            <a:ext cx="3444607" cy="274182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16760" y="781321"/>
            <a:ext cx="981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Приход товара на ВС на основании таможенной декларации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078980" y="2753014"/>
            <a:ext cx="1000628" cy="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162781" y="2469039"/>
            <a:ext cx="1228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ВС импортера</a:t>
            </a:r>
            <a:endParaRPr lang="en-US" sz="12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32560" y="1722119"/>
            <a:ext cx="2737432" cy="272948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24734" y="1808274"/>
            <a:ext cx="1424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Таможенная система направляет в ИС ЭСФ ДТ с сведениями о товаре</a:t>
            </a:r>
            <a:endParaRPr lang="en-US" sz="1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8208" y="3091841"/>
            <a:ext cx="1007036" cy="10101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8986" y="2626912"/>
            <a:ext cx="723917" cy="726142"/>
          </a:xfrm>
          <a:prstGeom prst="rect">
            <a:avLst/>
          </a:prstGeom>
        </p:spPr>
      </p:pic>
      <p:sp>
        <p:nvSpPr>
          <p:cNvPr id="31" name="Загнутый угол 30"/>
          <p:cNvSpPr/>
          <p:nvPr/>
        </p:nvSpPr>
        <p:spPr>
          <a:xfrm>
            <a:off x="2738665" y="3471537"/>
            <a:ext cx="1280811" cy="6165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ДТ (ТНВЭД, страна, № ДТ)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170620" y="1722120"/>
            <a:ext cx="1908360" cy="272948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373904" y="1781230"/>
            <a:ext cx="1501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ЭСФ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получает и обрабатывает ДТ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268289" y="157529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4169992" y="2747588"/>
            <a:ext cx="1000628" cy="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4938297" y="157529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933721" y="157529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63" y="2504738"/>
            <a:ext cx="366702" cy="366702"/>
          </a:xfrm>
          <a:prstGeom prst="rect">
            <a:avLst/>
          </a:prstGeom>
        </p:spPr>
      </p:pic>
      <p:pic>
        <p:nvPicPr>
          <p:cNvPr id="58" name="Объект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47" y="2948015"/>
            <a:ext cx="885070" cy="84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27" y="2012063"/>
            <a:ext cx="1336987" cy="1004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" y="4948682"/>
            <a:ext cx="12192000" cy="19093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 t="5570" r="15897" b="16112"/>
          <a:stretch/>
        </p:blipFill>
        <p:spPr>
          <a:xfrm>
            <a:off x="9862833" y="2414828"/>
            <a:ext cx="1621962" cy="1880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5479205" cy="1109967"/>
          </a:xfrm>
          <a:prstGeom prst="rect">
            <a:avLst/>
          </a:prstGeom>
        </p:spPr>
      </p:pic>
      <p:sp>
        <p:nvSpPr>
          <p:cNvPr id="6" name="Загнутый угол 5"/>
          <p:cNvSpPr/>
          <p:nvPr/>
        </p:nvSpPr>
        <p:spPr>
          <a:xfrm>
            <a:off x="5504874" y="3481934"/>
            <a:ext cx="1280811" cy="6165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328.00 (ТНВЭД, страна, № ДТ)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2857" y="1741476"/>
            <a:ext cx="2926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результате успешной обработки ФНО 328.00 товар приходуется на ВС НП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90168" y="1709774"/>
            <a:ext cx="3435082" cy="274182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16760" y="781321"/>
            <a:ext cx="981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Приход товара на ВС на основании ФНО 328.00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078980" y="2753014"/>
            <a:ext cx="1000628" cy="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109312" y="2532286"/>
            <a:ext cx="1228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ВС импортера</a:t>
            </a:r>
            <a:endParaRPr lang="en-US" sz="12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32560" y="1722119"/>
            <a:ext cx="2737432" cy="272948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24734" y="1808274"/>
            <a:ext cx="156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СОНО направляет в ИС ЭСФ ФНО 328.00 с сведениями о товаре</a:t>
            </a:r>
            <a:endParaRPr lang="en-US" sz="1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8208" y="3091841"/>
            <a:ext cx="1007036" cy="10101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8986" y="2626912"/>
            <a:ext cx="723917" cy="726142"/>
          </a:xfrm>
          <a:prstGeom prst="rect">
            <a:avLst/>
          </a:prstGeom>
        </p:spPr>
      </p:pic>
      <p:sp>
        <p:nvSpPr>
          <p:cNvPr id="31" name="Загнутый угол 30"/>
          <p:cNvSpPr/>
          <p:nvPr/>
        </p:nvSpPr>
        <p:spPr>
          <a:xfrm>
            <a:off x="2738665" y="3471537"/>
            <a:ext cx="1280811" cy="6165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328.00 (ТНВЭД, страна, № ДТ)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170620" y="1722120"/>
            <a:ext cx="1908360" cy="272948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373904" y="1781230"/>
            <a:ext cx="1501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ЭСФ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получает и обрабатывает ФНО 328.00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268289" y="157529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4169992" y="2747588"/>
            <a:ext cx="1000628" cy="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4938297" y="157529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933721" y="157529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73" y="2541082"/>
            <a:ext cx="366702" cy="366702"/>
          </a:xfrm>
          <a:prstGeom prst="rect">
            <a:avLst/>
          </a:prstGeom>
        </p:spPr>
      </p:pic>
      <p:pic>
        <p:nvPicPr>
          <p:cNvPr id="25" name="Объект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57" y="2984359"/>
            <a:ext cx="885070" cy="84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348" y="5006407"/>
            <a:ext cx="1493031" cy="83006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03" y="2333640"/>
            <a:ext cx="1562116" cy="117332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37" y="2366005"/>
            <a:ext cx="1025039" cy="96049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50" y="2074948"/>
            <a:ext cx="599473" cy="5550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t="7533" r="16664" b="9658"/>
          <a:stretch/>
        </p:blipFill>
        <p:spPr>
          <a:xfrm>
            <a:off x="10334624" y="4453002"/>
            <a:ext cx="1460011" cy="1792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0"/>
            <a:ext cx="5479205" cy="1109967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587905" y="1452868"/>
            <a:ext cx="2117195" cy="268622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525413" y="796432"/>
            <a:ext cx="4290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Детализация товара </a:t>
            </a:r>
            <a:r>
              <a:rPr lang="ru-RU" sz="2800" b="1" u="sng" dirty="0">
                <a:solidFill>
                  <a:srgbClr val="C00000"/>
                </a:solidFill>
              </a:rPr>
              <a:t>на </a:t>
            </a:r>
            <a:r>
              <a:rPr lang="ru-RU" sz="2800" b="1" u="sng" dirty="0" smtClean="0">
                <a:solidFill>
                  <a:srgbClr val="C00000"/>
                </a:solidFill>
              </a:rPr>
              <a:t>ВС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68310" y="4492027"/>
            <a:ext cx="846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ВС НП</a:t>
            </a:r>
            <a:endParaRPr lang="en-US" sz="2000" b="1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2720551" y="2426571"/>
            <a:ext cx="614289" cy="10229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1627" y="1579367"/>
            <a:ext cx="2072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На складе НП имеется товар </a:t>
            </a:r>
            <a:r>
              <a:rPr lang="ru-RU" sz="1200" b="1" dirty="0" smtClean="0"/>
              <a:t>блоках(коробках), </a:t>
            </a:r>
            <a:r>
              <a:rPr lang="ru-RU" sz="1200" b="1" dirty="0"/>
              <a:t>а продажа должны быть в </a:t>
            </a:r>
            <a:r>
              <a:rPr lang="ru-RU" sz="1200" b="1" dirty="0" smtClean="0"/>
              <a:t>штуках</a:t>
            </a:r>
            <a:endParaRPr lang="ru-RU" sz="1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0" y="2449202"/>
            <a:ext cx="1829423" cy="15794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6150" y="1392115"/>
            <a:ext cx="27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en-US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333302" y="1412209"/>
            <a:ext cx="3496123" cy="201678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89060" y="1445570"/>
            <a:ext cx="3625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НП на </a:t>
            </a:r>
            <a:r>
              <a:rPr lang="en-US" sz="1200" b="1" dirty="0"/>
              <a:t>WEB-</a:t>
            </a:r>
            <a:r>
              <a:rPr lang="ru-RU" sz="1200" b="1" dirty="0"/>
              <a:t>портале вводит данные в </a:t>
            </a:r>
            <a:r>
              <a:rPr lang="ru-RU" sz="1200" b="1" dirty="0" smtClean="0"/>
              <a:t>форме </a:t>
            </a:r>
            <a:r>
              <a:rPr lang="ru-RU" sz="1200" b="1" dirty="0"/>
              <a:t>«Детализация»</a:t>
            </a:r>
            <a:r>
              <a:rPr lang="ru-RU" sz="1200" b="1" dirty="0" smtClean="0"/>
              <a:t> </a:t>
            </a:r>
            <a:endParaRPr lang="en-US" sz="1200" b="1" dirty="0"/>
          </a:p>
        </p:txBody>
      </p:sp>
      <p:sp>
        <p:nvSpPr>
          <p:cNvPr id="43" name="Загнутый угол 42"/>
          <p:cNvSpPr/>
          <p:nvPr/>
        </p:nvSpPr>
        <p:spPr>
          <a:xfrm>
            <a:off x="4642023" y="2037954"/>
            <a:ext cx="2052514" cy="86677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</a:rPr>
              <a:t>Форма «Детализация» (</a:t>
            </a:r>
            <a:r>
              <a:rPr lang="en-US" sz="1200" dirty="0">
                <a:solidFill>
                  <a:schemeClr val="tx1"/>
                </a:solidFill>
              </a:rPr>
              <a:t>ID </a:t>
            </a:r>
            <a:r>
              <a:rPr lang="ru-RU" sz="1200" dirty="0">
                <a:solidFill>
                  <a:schemeClr val="tx1"/>
                </a:solidFill>
              </a:rPr>
              <a:t>ГСВС, и</a:t>
            </a:r>
            <a:r>
              <a:rPr lang="ru-RU" sz="1200" dirty="0" smtClean="0">
                <a:solidFill>
                  <a:schemeClr val="tx1"/>
                </a:solidFill>
              </a:rPr>
              <a:t>сходный и получаемый товар, их количество и </a:t>
            </a:r>
            <a:r>
              <a:rPr lang="ru-RU" sz="1200" dirty="0" err="1" smtClean="0">
                <a:solidFill>
                  <a:schemeClr val="tx1"/>
                </a:solidFill>
              </a:rPr>
              <a:t>ед.измерения</a:t>
            </a:r>
            <a:r>
              <a:rPr lang="ru-RU" sz="1200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09298" y="13356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en-US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1902" y="1429689"/>
            <a:ext cx="2736418" cy="204321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5678" y="1791432"/>
            <a:ext cx="843114" cy="73373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480735" y="1450427"/>
            <a:ext cx="2149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 ЭСФ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сохраняет данные</a:t>
            </a:r>
            <a:endParaRPr lang="en-US" sz="1200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6829425" y="2426571"/>
            <a:ext cx="544015" cy="622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192567" y="1375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en-US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111683" y="3674187"/>
            <a:ext cx="4875480" cy="273613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 стрелкой 64"/>
          <p:cNvCxnSpPr/>
          <p:nvPr/>
        </p:nvCxnSpPr>
        <p:spPr>
          <a:xfrm rot="16200000" flipH="1">
            <a:off x="10013777" y="2542207"/>
            <a:ext cx="1240118" cy="1054109"/>
          </a:xfrm>
          <a:prstGeom prst="bentConnector3">
            <a:avLst>
              <a:gd name="adj1" fmla="val 843"/>
            </a:avLst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7293821" y="3746001"/>
            <a:ext cx="4500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результате обработки формы «Детализация» на ВС НП списан товар в блоках, оприходован товар в штуках</a:t>
            </a:r>
            <a:endParaRPr lang="en-US" sz="1200" dirty="0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5850" y="4905650"/>
            <a:ext cx="4569754" cy="1582153"/>
          </a:xfrm>
          <a:prstGeom prst="rect">
            <a:avLst/>
          </a:prstGeom>
        </p:spPr>
      </p:pic>
      <p:sp>
        <p:nvSpPr>
          <p:cNvPr id="73" name="Скругленный прямоугольник 72"/>
          <p:cNvSpPr/>
          <p:nvPr/>
        </p:nvSpPr>
        <p:spPr>
          <a:xfrm>
            <a:off x="1082195" y="4266996"/>
            <a:ext cx="5657697" cy="2267153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1135970" y="4362824"/>
            <a:ext cx="490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Из внешних учетных систем, посредством </a:t>
            </a:r>
            <a:r>
              <a:rPr lang="en-US" sz="1200" b="1" dirty="0" smtClean="0"/>
              <a:t>API,</a:t>
            </a:r>
            <a:r>
              <a:rPr lang="ru-RU" sz="1200" b="1" dirty="0" smtClean="0"/>
              <a:t> поступают данные (</a:t>
            </a:r>
            <a:r>
              <a:rPr lang="en-US" sz="1200" b="1" dirty="0"/>
              <a:t>ID </a:t>
            </a:r>
            <a:r>
              <a:rPr lang="ru-RU" sz="1200" b="1" dirty="0"/>
              <a:t>ГСВС, </a:t>
            </a:r>
            <a:r>
              <a:rPr lang="ru-RU" sz="1200" b="1" dirty="0" smtClean="0"/>
              <a:t> исходный </a:t>
            </a:r>
            <a:r>
              <a:rPr lang="ru-RU" sz="1200" b="1" dirty="0"/>
              <a:t>и получаемый товар, их количество и </a:t>
            </a:r>
            <a:r>
              <a:rPr lang="ru-RU" sz="1200" b="1" dirty="0" err="1"/>
              <a:t>ед.измерения</a:t>
            </a:r>
            <a:r>
              <a:rPr lang="ru-RU" sz="1200" b="1" dirty="0" smtClean="0"/>
              <a:t>)</a:t>
            </a:r>
            <a:endParaRPr lang="en-US" sz="1200" b="1" dirty="0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73" y="4593619"/>
            <a:ext cx="366702" cy="36670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41" y="5098525"/>
            <a:ext cx="1333562" cy="115130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9772" y="4593619"/>
            <a:ext cx="398974" cy="398974"/>
          </a:xfrm>
          <a:prstGeom prst="rect">
            <a:avLst/>
          </a:prstGeom>
        </p:spPr>
      </p:pic>
      <p:cxnSp>
        <p:nvCxnSpPr>
          <p:cNvPr id="80" name="Прямая со стрелкой 79"/>
          <p:cNvCxnSpPr/>
          <p:nvPr/>
        </p:nvCxnSpPr>
        <p:spPr>
          <a:xfrm rot="16200000" flipH="1">
            <a:off x="233122" y="4451077"/>
            <a:ext cx="1273378" cy="485845"/>
          </a:xfrm>
          <a:prstGeom prst="bentConnector3">
            <a:avLst>
              <a:gd name="adj1" fmla="val 99369"/>
            </a:avLst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863120" y="42785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en-US" dirty="0"/>
          </a:p>
        </p:txBody>
      </p:sp>
      <p:cxnSp>
        <p:nvCxnSpPr>
          <p:cNvPr id="85" name="Прямая со стрелкой 84"/>
          <p:cNvCxnSpPr/>
          <p:nvPr/>
        </p:nvCxnSpPr>
        <p:spPr>
          <a:xfrm flipV="1">
            <a:off x="6276975" y="3304239"/>
            <a:ext cx="1134614" cy="962759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936177" y="3639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479205" cy="110996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528975" y="740755"/>
            <a:ext cx="7102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</a:rPr>
              <a:t>Конвертация единиц измерения для </a:t>
            </a:r>
            <a:r>
              <a:rPr lang="ru-RU" sz="2800" b="1" u="sng" dirty="0" smtClean="0">
                <a:solidFill>
                  <a:srgbClr val="C00000"/>
                </a:solidFill>
              </a:rPr>
              <a:t>товара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03" y="2286015"/>
            <a:ext cx="1562116" cy="11733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37" y="2318380"/>
            <a:ext cx="1025039" cy="96049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50" y="2027323"/>
            <a:ext cx="599473" cy="55506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t="7533" r="16664" b="9658"/>
          <a:stretch/>
        </p:blipFill>
        <p:spPr>
          <a:xfrm>
            <a:off x="10334624" y="3938652"/>
            <a:ext cx="1460011" cy="1792037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>
            <a:off x="587905" y="1405243"/>
            <a:ext cx="2117195" cy="275248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0777262" y="4003840"/>
            <a:ext cx="6474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ВС НП</a:t>
            </a:r>
            <a:endParaRPr lang="en-US" sz="1400" b="1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2720551" y="2283696"/>
            <a:ext cx="614289" cy="10229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31627" y="1531742"/>
            <a:ext cx="2072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На складе НП имеется товар в тоннах, а продажа осуществляется в литрах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6150" y="1288032"/>
            <a:ext cx="27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en-US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333302" y="1364584"/>
            <a:ext cx="3496123" cy="201678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389060" y="1397945"/>
            <a:ext cx="3625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НП на </a:t>
            </a:r>
            <a:r>
              <a:rPr lang="en-US" sz="1200" b="1" dirty="0"/>
              <a:t>WEB-</a:t>
            </a:r>
            <a:r>
              <a:rPr lang="ru-RU" sz="1200" b="1" dirty="0"/>
              <a:t>портале вводит данные в </a:t>
            </a:r>
            <a:r>
              <a:rPr lang="ru-RU" sz="1200" b="1" dirty="0" smtClean="0"/>
              <a:t>форме </a:t>
            </a:r>
            <a:r>
              <a:rPr lang="ru-RU" sz="1200" b="1" dirty="0"/>
              <a:t>«Детализация»</a:t>
            </a:r>
            <a:r>
              <a:rPr lang="ru-RU" sz="1200" b="1" dirty="0" smtClean="0"/>
              <a:t> </a:t>
            </a:r>
            <a:endParaRPr lang="en-US" sz="1200" b="1" dirty="0"/>
          </a:p>
        </p:txBody>
      </p:sp>
      <p:sp>
        <p:nvSpPr>
          <p:cNvPr id="48" name="Загнутый угол 47"/>
          <p:cNvSpPr/>
          <p:nvPr/>
        </p:nvSpPr>
        <p:spPr>
          <a:xfrm>
            <a:off x="4642023" y="1990329"/>
            <a:ext cx="2044527" cy="86677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</a:rPr>
              <a:t>Форма «Детализация» (</a:t>
            </a:r>
            <a:r>
              <a:rPr lang="en-US" sz="1200" dirty="0">
                <a:solidFill>
                  <a:schemeClr val="tx1"/>
                </a:solidFill>
              </a:rPr>
              <a:t>ID </a:t>
            </a:r>
            <a:r>
              <a:rPr lang="ru-RU" sz="1200" dirty="0">
                <a:solidFill>
                  <a:schemeClr val="tx1"/>
                </a:solidFill>
              </a:rPr>
              <a:t>ГСВС, </a:t>
            </a:r>
            <a:r>
              <a:rPr lang="ru-RU" sz="1200" dirty="0" smtClean="0">
                <a:solidFill>
                  <a:schemeClr val="tx1"/>
                </a:solidFill>
              </a:rPr>
              <a:t>количество </a:t>
            </a:r>
            <a:r>
              <a:rPr lang="ru-RU" sz="1200" dirty="0">
                <a:solidFill>
                  <a:schemeClr val="tx1"/>
                </a:solidFill>
              </a:rPr>
              <a:t>в исходной и получаемой </a:t>
            </a:r>
            <a:r>
              <a:rPr lang="ru-RU" sz="1200" dirty="0" err="1">
                <a:solidFill>
                  <a:schemeClr val="tx1"/>
                </a:solidFill>
              </a:rPr>
              <a:t>ед.измерения</a:t>
            </a:r>
            <a:r>
              <a:rPr lang="ru-RU" sz="1200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09298" y="1288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en-US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5678" y="1743807"/>
            <a:ext cx="843114" cy="733737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7480735" y="1402802"/>
            <a:ext cx="22347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 ЭСФ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сохраняет данные</a:t>
            </a:r>
            <a:endParaRPr lang="en-US" sz="1200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6829425" y="2390153"/>
            <a:ext cx="544015" cy="622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154467" y="1288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en-US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192567" y="3626562"/>
            <a:ext cx="4794595" cy="262183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64"/>
          <p:cNvCxnSpPr/>
          <p:nvPr/>
        </p:nvCxnSpPr>
        <p:spPr>
          <a:xfrm rot="16200000" flipH="1">
            <a:off x="10102317" y="2501291"/>
            <a:ext cx="1138914" cy="1110937"/>
          </a:xfrm>
          <a:prstGeom prst="bentConnector3">
            <a:avLst>
              <a:gd name="adj1" fmla="val 1493"/>
            </a:avLst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7293821" y="3698376"/>
            <a:ext cx="338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результате обработки формы «Детализация» с ВС НП списан товар в тоннах, оприходован товар в литрах</a:t>
            </a:r>
            <a:endParaRPr lang="en-US" sz="1200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1478" y="4702188"/>
            <a:ext cx="4569754" cy="1582153"/>
          </a:xfrm>
          <a:prstGeom prst="rect">
            <a:avLst/>
          </a:prstGeom>
        </p:spPr>
      </p:pic>
      <p:sp>
        <p:nvSpPr>
          <p:cNvPr id="59" name="Скругленный прямоугольник 58"/>
          <p:cNvSpPr/>
          <p:nvPr/>
        </p:nvSpPr>
        <p:spPr>
          <a:xfrm>
            <a:off x="1082195" y="4219372"/>
            <a:ext cx="5657697" cy="202902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1171574" y="4271769"/>
            <a:ext cx="5372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Из внешних учетных систем, посредством </a:t>
            </a:r>
            <a:r>
              <a:rPr lang="en-US" sz="1200" b="1" dirty="0" smtClean="0"/>
              <a:t>API,</a:t>
            </a:r>
            <a:r>
              <a:rPr lang="ru-RU" sz="1200" b="1" dirty="0" smtClean="0"/>
              <a:t> поступают данные (</a:t>
            </a:r>
            <a:r>
              <a:rPr lang="en-US" sz="1200" b="1" dirty="0"/>
              <a:t>ID </a:t>
            </a:r>
            <a:r>
              <a:rPr lang="ru-RU" sz="1200" b="1" dirty="0"/>
              <a:t>ГСВС, </a:t>
            </a:r>
            <a:r>
              <a:rPr lang="ru-RU" sz="1200" b="1" dirty="0" smtClean="0"/>
              <a:t>количество </a:t>
            </a:r>
            <a:r>
              <a:rPr lang="ru-RU" sz="1200" b="1" dirty="0"/>
              <a:t>в исходной и получаемой </a:t>
            </a:r>
            <a:r>
              <a:rPr lang="ru-RU" sz="1200" b="1" dirty="0" err="1"/>
              <a:t>ед.измерения</a:t>
            </a:r>
            <a:r>
              <a:rPr lang="ru-RU" sz="1200" b="1" dirty="0" smtClean="0"/>
              <a:t>)</a:t>
            </a:r>
            <a:endParaRPr lang="en-US" sz="1200" b="1" dirty="0"/>
          </a:p>
        </p:txBody>
      </p:sp>
      <p:cxnSp>
        <p:nvCxnSpPr>
          <p:cNvPr id="61" name="Прямая со стрелкой 79"/>
          <p:cNvCxnSpPr/>
          <p:nvPr/>
        </p:nvCxnSpPr>
        <p:spPr>
          <a:xfrm rot="16200000" flipH="1">
            <a:off x="263621" y="4416173"/>
            <a:ext cx="1191595" cy="402329"/>
          </a:xfrm>
          <a:prstGeom prst="bentConnector3">
            <a:avLst>
              <a:gd name="adj1" fmla="val 100359"/>
            </a:avLst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63120" y="42309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en-US" dirty="0"/>
          </a:p>
        </p:txBody>
      </p:sp>
      <p:cxnSp>
        <p:nvCxnSpPr>
          <p:cNvPr id="65" name="Прямая со стрелкой 64"/>
          <p:cNvCxnSpPr/>
          <p:nvPr/>
        </p:nvCxnSpPr>
        <p:spPr>
          <a:xfrm flipV="1">
            <a:off x="6302860" y="3181350"/>
            <a:ext cx="1069042" cy="1024945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21655" y="35557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0" y="2249840"/>
            <a:ext cx="1768587" cy="1324733"/>
          </a:xfrm>
          <a:prstGeom prst="rect">
            <a:avLst/>
          </a:prstGeom>
        </p:spPr>
      </p:pic>
      <p:sp>
        <p:nvSpPr>
          <p:cNvPr id="68" name="Скругленный прямоугольник 67"/>
          <p:cNvSpPr/>
          <p:nvPr/>
        </p:nvSpPr>
        <p:spPr>
          <a:xfrm>
            <a:off x="7371133" y="1364584"/>
            <a:ext cx="2736418" cy="2043211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11072" y="4903375"/>
            <a:ext cx="808856" cy="1256028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56" y="4834670"/>
            <a:ext cx="1768587" cy="13247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97267" y="540446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1000 л</a:t>
            </a:r>
            <a:endParaRPr lang="en-US" dirty="0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733" y="4419022"/>
            <a:ext cx="366702" cy="36670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0973" y="4386750"/>
            <a:ext cx="398974" cy="3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5903</TotalTime>
  <Words>1931</Words>
  <Application>Microsoft Office PowerPoint</Application>
  <PresentationFormat>Произвольный</PresentationFormat>
  <Paragraphs>188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                Как войти в модуль «Виртуальный склад»? </vt:lpstr>
      <vt:lpstr>Регистрация складов в ВС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Mikheyeva</dc:creator>
  <cp:lastModifiedBy>Алия Касымова</cp:lastModifiedBy>
  <cp:revision>146</cp:revision>
  <dcterms:created xsi:type="dcterms:W3CDTF">2017-10-30T10:46:45Z</dcterms:created>
  <dcterms:modified xsi:type="dcterms:W3CDTF">2018-07-13T06:37:32Z</dcterms:modified>
</cp:coreProperties>
</file>